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sldIdLst>
    <p:sldId id="390" r:id="rId2"/>
    <p:sldId id="338" r:id="rId3"/>
    <p:sldId id="339" r:id="rId4"/>
    <p:sldId id="391" r:id="rId5"/>
    <p:sldId id="392" r:id="rId6"/>
    <p:sldId id="393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94" r:id="rId20"/>
    <p:sldId id="395" r:id="rId21"/>
    <p:sldId id="396" r:id="rId22"/>
    <p:sldId id="403" r:id="rId23"/>
    <p:sldId id="404" r:id="rId24"/>
    <p:sldId id="397" r:id="rId25"/>
    <p:sldId id="398" r:id="rId26"/>
    <p:sldId id="399" r:id="rId27"/>
    <p:sldId id="400" r:id="rId28"/>
    <p:sldId id="401" r:id="rId29"/>
    <p:sldId id="402" r:id="rId30"/>
    <p:sldId id="405" r:id="rId31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6600"/>
    <a:srgbClr val="FFFF00"/>
    <a:srgbClr val="FF9900"/>
    <a:srgbClr val="33CC33"/>
    <a:srgbClr val="FF3300"/>
    <a:srgbClr val="E4EE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297" autoAdjust="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en-GB" noProof="0" smtClean="0"/>
              <a:t>ระดับที่สอง</a:t>
            </a:r>
          </a:p>
          <a:p>
            <a:pPr lvl="2"/>
            <a:r>
              <a:rPr lang="en-GB" noProof="0" smtClean="0"/>
              <a:t>ระดับที่สาม</a:t>
            </a:r>
          </a:p>
          <a:p>
            <a:pPr lvl="3"/>
            <a:r>
              <a:rPr lang="en-GB" noProof="0" smtClean="0"/>
              <a:t>ระดับที่สี่</a:t>
            </a:r>
          </a:p>
          <a:p>
            <a:pPr lvl="4"/>
            <a:r>
              <a:rPr lang="en-GB" noProof="0" smtClean="0"/>
              <a:t>ระดับที่ห้า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AFF3D9-E996-4017-AA58-8BE68FCB68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A1F7F-14CB-4C12-B745-3812F935BE13}" type="slidenum">
              <a:rPr lang="en-GB">
                <a:latin typeface="Arial" charset="0"/>
                <a:cs typeface="Arial" charset="0"/>
              </a:rPr>
              <a:pPr/>
              <a:t>1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5500"/>
            </a:lvl1pPr>
          </a:lstStyle>
          <a:p>
            <a:r>
              <a:rPr lang="en-GB" altLang="en-US"/>
              <a:t>คลิกเพื่อแก้ไขลักษณะชื่อเรื่องต้นแบบ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คลิกเพื่อแก้ไขลักษณะชื่อเรื่องรองต้นแบบ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8EBBCE-7841-4914-BE2A-1588AA1232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46C2-2900-47D7-BD66-228811E15A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26CF8-64BE-4F77-ADD5-7423A1B222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8C786-AF61-4BF0-9CEE-4D1B8297A1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F11AF-F566-4E7F-825E-E3A3094804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00CE8-DF40-4A75-8689-67067FA003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F25A6-9DEB-4B0C-9E63-9E5BA31852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80D3-B5DC-43A1-8B78-33A26CEF80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7E835-047B-475C-884B-0C8B318631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4D27-8E5A-4244-9A08-9DDEC39978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0F83F-2ED6-44BE-AD1B-8D85000993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คลิกเพื่อแก้ไขลักษณะชื่อเรื่องต้นแบบ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คลิกเพื่อแก้ไขลักษณะของข้อความต้นแบบ</a:t>
            </a:r>
          </a:p>
          <a:p>
            <a:pPr lvl="1"/>
            <a:r>
              <a:rPr lang="en-GB" altLang="en-US" smtClean="0"/>
              <a:t>ระดับที่สอง</a:t>
            </a:r>
          </a:p>
          <a:p>
            <a:pPr lvl="2"/>
            <a:r>
              <a:rPr lang="en-GB" altLang="en-US" smtClean="0"/>
              <a:t>ระดับที่สาม</a:t>
            </a:r>
          </a:p>
          <a:p>
            <a:pPr lvl="3"/>
            <a:r>
              <a:rPr lang="en-GB" altLang="en-US" smtClean="0"/>
              <a:t>ระดับที่สี่</a:t>
            </a:r>
          </a:p>
          <a:p>
            <a:pPr lvl="4"/>
            <a:r>
              <a:rPr lang="en-GB" altLang="en-US" smtClean="0"/>
              <a:t>ระดับที่ห้า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3B8B4A7-8121-4774-9553-52054B3A97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H SarabunPSK" pitchFamily="34" charset="-34"/>
          <a:cs typeface="TH SarabunPSK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H SarabunPSK" pitchFamily="34" charset="-34"/>
          <a:cs typeface="TH SarabunPSK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H SarabunPSK" pitchFamily="34" charset="-34"/>
          <a:cs typeface="TH SarabunPSK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H SarabunPSK" pitchFamily="34" charset="-34"/>
          <a:cs typeface="TH SarabunPSK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H SarabunPSK" pitchFamily="34" charset="-34"/>
          <a:cs typeface="TH SarabunPSK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H SarabunPSK" pitchFamily="34" charset="-34"/>
          <a:cs typeface="TH SarabunPSK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H SarabunPSK" pitchFamily="34" charset="-34"/>
          <a:cs typeface="TH SarabunPSK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H SarabunPSK" pitchFamily="34" charset="-34"/>
          <a:cs typeface="TH SarabunPSK" pitchFamily="34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856537" cy="2133600"/>
          </a:xfrm>
        </p:spPr>
        <p:txBody>
          <a:bodyPr/>
          <a:lstStyle/>
          <a:p>
            <a:pPr algn="ctr" eaLnBrk="1" hangingPunct="1"/>
            <a:r>
              <a:rPr lang="th-TH" sz="4900" dirty="0" smtClean="0">
                <a:solidFill>
                  <a:schemeClr val="tx1"/>
                </a:solidFill>
              </a:rPr>
              <a:t>บทที่</a:t>
            </a:r>
            <a:r>
              <a:rPr lang="en-US" sz="4900" dirty="0" smtClean="0">
                <a:solidFill>
                  <a:schemeClr val="tx1"/>
                </a:solidFill>
              </a:rPr>
              <a:t>7</a:t>
            </a:r>
            <a:r>
              <a:rPr lang="th-TH" sz="4900" dirty="0" smtClean="0">
                <a:solidFill>
                  <a:schemeClr val="tx1"/>
                </a:solidFill>
              </a:rPr>
              <a:t/>
            </a:r>
            <a:br>
              <a:rPr lang="th-TH" sz="4900" dirty="0" smtClean="0">
                <a:solidFill>
                  <a:schemeClr val="tx1"/>
                </a:solidFill>
              </a:rPr>
            </a:br>
            <a:r>
              <a:rPr lang="th-TH" sz="4900" dirty="0" smtClean="0">
                <a:solidFill>
                  <a:schemeClr val="tx1"/>
                </a:solidFill>
              </a:rPr>
              <a:t>การสร้างเว็บไซต์ </a:t>
            </a:r>
            <a:r>
              <a:rPr lang="en-US" sz="4900" dirty="0" smtClean="0">
                <a:solidFill>
                  <a:schemeClr val="tx1"/>
                </a:solidFill>
              </a:rPr>
              <a:t>E-Commerce.</a:t>
            </a:r>
            <a:endParaRPr lang="th-TH" sz="4900" dirty="0" smtClean="0">
              <a:solidFill>
                <a:schemeClr val="tx1"/>
              </a:solidFill>
            </a:endParaRPr>
          </a:p>
        </p:txBody>
      </p:sp>
      <p:sp>
        <p:nvSpPr>
          <p:cNvPr id="307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6EF9A4-DD09-45B8-B1DB-B496D87BC784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การเรียนรู้ขั้นตอนการสั่งซื้อสินค้า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ใช้ชื่อประเภทสินค้าค้นหาบนเว็บไซต์ </a:t>
            </a:r>
            <a:r>
              <a:rPr lang="en-US" dirty="0" err="1" smtClean="0"/>
              <a:t>seach</a:t>
            </a:r>
            <a:r>
              <a:rPr lang="en-US" dirty="0" smtClean="0"/>
              <a:t> engine </a:t>
            </a:r>
            <a:r>
              <a:rPr lang="th-TH" dirty="0" smtClean="0"/>
              <a:t>เช่น </a:t>
            </a:r>
            <a:r>
              <a:rPr lang="en-US" dirty="0" err="1" smtClean="0"/>
              <a:t>google</a:t>
            </a:r>
            <a:r>
              <a:rPr lang="en-US" dirty="0" smtClean="0"/>
              <a:t>, yahoo</a:t>
            </a:r>
          </a:p>
          <a:p>
            <a:pPr eaLnBrk="1" hangingPunct="1"/>
            <a:r>
              <a:rPr lang="th-TH" dirty="0" smtClean="0"/>
              <a:t>เมื่อได้รายชื่อเว็บไซต์แล้ว จึงเข้าไปยังเว็บไซต์เพื่อเลือกชมสินค้า</a:t>
            </a:r>
          </a:p>
          <a:p>
            <a:pPr eaLnBrk="1" hangingPunct="1"/>
            <a:r>
              <a:rPr lang="th-TH" dirty="0" smtClean="0"/>
              <a:t>สิ่งที่ผู้ซื้อจะต้องพิจารณาก่อนสั่งซื้อคือ 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th-TH" dirty="0" smtClean="0"/>
              <a:t>สินค้า และรูปแบบความหลากหลายของตัวสินค้า</a:t>
            </a:r>
          </a:p>
          <a:p>
            <a:pPr lvl="1" eaLnBrk="1" hangingPunct="1"/>
            <a:r>
              <a:rPr lang="en-US" dirty="0" smtClean="0"/>
              <a:t>About us</a:t>
            </a:r>
          </a:p>
          <a:p>
            <a:pPr lvl="1" eaLnBrk="1" hangingPunct="1"/>
            <a:r>
              <a:rPr lang="th-TH" dirty="0" smtClean="0"/>
              <a:t>วิธีการขนส่ง</a:t>
            </a:r>
          </a:p>
          <a:p>
            <a:pPr lvl="1" eaLnBrk="1" hangingPunct="1"/>
            <a:r>
              <a:rPr lang="th-TH" dirty="0" smtClean="0"/>
              <a:t>วิธีการชำระเงิน</a:t>
            </a:r>
          </a:p>
        </p:txBody>
      </p:sp>
      <p:sp>
        <p:nvSpPr>
          <p:cNvPr id="3789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E214EF-6035-4A93-8435-35F0B26BE619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10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การเรียนรู้ขั้นตอนการสั่งซื้อสินค้า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เมื่อพิจารณาข้อมูลต่างๆ แล้วจึงทำการสั่งซื้อ</a:t>
            </a:r>
          </a:p>
          <a:p>
            <a:pPr eaLnBrk="1" hangingPunct="1"/>
            <a:r>
              <a:rPr lang="th-TH" dirty="0" smtClean="0"/>
              <a:t>คลิกเลือกสินค้าใส่ตะกร้าสินค้า</a:t>
            </a:r>
          </a:p>
          <a:p>
            <a:pPr eaLnBrk="1" hangingPunct="1"/>
            <a:r>
              <a:rPr lang="th-TH" dirty="0" smtClean="0"/>
              <a:t>เลือกวิธีการขนส่ง ซึ่งจะส่งผลถึงยอดเงินที่ต้องชำระ</a:t>
            </a:r>
          </a:p>
          <a:p>
            <a:pPr eaLnBrk="1" hangingPunct="1"/>
            <a:r>
              <a:rPr lang="th-TH" dirty="0" smtClean="0"/>
              <a:t>ชำระเงิน</a:t>
            </a:r>
          </a:p>
          <a:p>
            <a:pPr lvl="1" eaLnBrk="1" hangingPunct="1"/>
            <a:r>
              <a:rPr lang="th-TH" dirty="0" smtClean="0"/>
              <a:t>บัตรเครดิต กรอกรายละเอียดบัตรที่ทางธนาคารเจ้าของบัตรต้องการ</a:t>
            </a:r>
          </a:p>
          <a:p>
            <a:pPr lvl="1" eaLnBrk="1" hangingPunct="1"/>
            <a:r>
              <a:rPr lang="th-TH" dirty="0" smtClean="0"/>
              <a:t>โอนเงินเข้าบัญชี</a:t>
            </a:r>
          </a:p>
          <a:p>
            <a:pPr lvl="1" eaLnBrk="1" hangingPunct="1"/>
            <a:r>
              <a:rPr lang="th-TH" dirty="0" smtClean="0"/>
              <a:t>พัสดุเก็บเงินปลายทาง</a:t>
            </a:r>
          </a:p>
          <a:p>
            <a:pPr eaLnBrk="1" hangingPunct="1"/>
            <a:endParaRPr lang="th-TH" dirty="0" smtClean="0"/>
          </a:p>
        </p:txBody>
      </p:sp>
      <p:sp>
        <p:nvSpPr>
          <p:cNvPr id="3891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A03C26-FBA9-4AEA-8173-F3D6F13ED520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11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5000" smtClean="0"/>
              <a:t>คำถามง่ายๆ ก่อนทำ </a:t>
            </a:r>
            <a:r>
              <a:rPr lang="en-US" sz="5000" smtClean="0"/>
              <a:t>e-Commerce</a:t>
            </a:r>
            <a:endParaRPr lang="th-TH" sz="5000" smtClean="0"/>
          </a:p>
        </p:txBody>
      </p:sp>
      <p:sp>
        <p:nvSpPr>
          <p:cNvPr id="39939" name="Oval 5"/>
          <p:cNvSpPr>
            <a:spLocks noChangeArrowheads="1"/>
          </p:cNvSpPr>
          <p:nvPr/>
        </p:nvSpPr>
        <p:spPr bwMode="auto">
          <a:xfrm>
            <a:off x="3779838" y="2276475"/>
            <a:ext cx="1008062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H SarabunPSK" pitchFamily="34" charset="-34"/>
                <a:cs typeface="TH SarabunPSK" pitchFamily="34" charset="-34"/>
              </a:rPr>
              <a:t>WHO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0" name="Oval 6"/>
          <p:cNvSpPr>
            <a:spLocks noChangeArrowheads="1"/>
          </p:cNvSpPr>
          <p:nvPr/>
        </p:nvSpPr>
        <p:spPr bwMode="auto">
          <a:xfrm>
            <a:off x="3779838" y="3860800"/>
            <a:ext cx="1008062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H SarabunPSK" pitchFamily="34" charset="-34"/>
                <a:cs typeface="TH SarabunPSK" pitchFamily="34" charset="-34"/>
              </a:rPr>
              <a:t>6?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1" name="Oval 7"/>
          <p:cNvSpPr>
            <a:spLocks noChangeArrowheads="1"/>
          </p:cNvSpPr>
          <p:nvPr/>
        </p:nvSpPr>
        <p:spPr bwMode="auto">
          <a:xfrm>
            <a:off x="5364163" y="2924175"/>
            <a:ext cx="1008062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H SarabunPSK" pitchFamily="34" charset="-34"/>
                <a:cs typeface="TH SarabunPSK" pitchFamily="34" charset="-34"/>
              </a:rPr>
              <a:t>WHAT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2" name="Oval 8"/>
          <p:cNvSpPr>
            <a:spLocks noChangeArrowheads="1"/>
          </p:cNvSpPr>
          <p:nvPr/>
        </p:nvSpPr>
        <p:spPr bwMode="auto">
          <a:xfrm>
            <a:off x="5435600" y="4365625"/>
            <a:ext cx="1008063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H SarabunPSK" pitchFamily="34" charset="-34"/>
                <a:cs typeface="TH SarabunPSK" pitchFamily="34" charset="-34"/>
              </a:rPr>
              <a:t>WHERE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3" name="Oval 9"/>
          <p:cNvSpPr>
            <a:spLocks noChangeArrowheads="1"/>
          </p:cNvSpPr>
          <p:nvPr/>
        </p:nvSpPr>
        <p:spPr bwMode="auto">
          <a:xfrm>
            <a:off x="3851275" y="5229225"/>
            <a:ext cx="1008063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H SarabunPSK" pitchFamily="34" charset="-34"/>
                <a:cs typeface="TH SarabunPSK" pitchFamily="34" charset="-34"/>
              </a:rPr>
              <a:t>WHEN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4" name="Oval 10"/>
          <p:cNvSpPr>
            <a:spLocks noChangeArrowheads="1"/>
          </p:cNvSpPr>
          <p:nvPr/>
        </p:nvSpPr>
        <p:spPr bwMode="auto">
          <a:xfrm>
            <a:off x="2124075" y="4292600"/>
            <a:ext cx="1008063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H SarabunPSK" pitchFamily="34" charset="-34"/>
                <a:cs typeface="TH SarabunPSK" pitchFamily="34" charset="-34"/>
              </a:rPr>
              <a:t>WHY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5" name="Oval 11"/>
          <p:cNvSpPr>
            <a:spLocks noChangeArrowheads="1"/>
          </p:cNvSpPr>
          <p:nvPr/>
        </p:nvSpPr>
        <p:spPr bwMode="auto">
          <a:xfrm>
            <a:off x="2339975" y="2924175"/>
            <a:ext cx="1008063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H SarabunPSK" pitchFamily="34" charset="-34"/>
                <a:cs typeface="TH SarabunPSK" pitchFamily="34" charset="-34"/>
              </a:rPr>
              <a:t>HOW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6" name="Text Box 12"/>
          <p:cNvSpPr txBox="1">
            <a:spLocks noChangeArrowheads="1"/>
          </p:cNvSpPr>
          <p:nvPr/>
        </p:nvSpPr>
        <p:spPr bwMode="auto">
          <a:xfrm>
            <a:off x="4500563" y="2089150"/>
            <a:ext cx="158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>
                <a:latin typeface="TH SarabunPSK" pitchFamily="34" charset="-34"/>
                <a:cs typeface="TH SarabunPSK" pitchFamily="34" charset="-34"/>
              </a:rPr>
              <a:t>ใครคือลูกค้าของคุณ</a:t>
            </a:r>
            <a:r>
              <a:rPr lang="en-US" sz="2000">
                <a:latin typeface="TH SarabunPSK" pitchFamily="34" charset="-34"/>
                <a:cs typeface="TH SarabunPSK" pitchFamily="34" charset="-34"/>
              </a:rPr>
              <a:t>?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7" name="Text Box 13"/>
          <p:cNvSpPr txBox="1">
            <a:spLocks noChangeArrowheads="1"/>
          </p:cNvSpPr>
          <p:nvPr/>
        </p:nvSpPr>
        <p:spPr bwMode="auto">
          <a:xfrm>
            <a:off x="6084888" y="2736850"/>
            <a:ext cx="1979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>
                <a:latin typeface="TH SarabunPSK" pitchFamily="34" charset="-34"/>
                <a:cs typeface="TH SarabunPSK" pitchFamily="34" charset="-34"/>
              </a:rPr>
              <a:t>อะไรคือสิ่งที่ลูกค้าต้องการ</a:t>
            </a:r>
            <a:r>
              <a:rPr lang="en-US" sz="2000">
                <a:latin typeface="TH SarabunPSK" pitchFamily="34" charset="-34"/>
                <a:cs typeface="TH SarabunPSK" pitchFamily="34" charset="-34"/>
              </a:rPr>
              <a:t>?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8" name="Text Box 14"/>
          <p:cNvSpPr txBox="1">
            <a:spLocks noChangeArrowheads="1"/>
          </p:cNvSpPr>
          <p:nvPr/>
        </p:nvSpPr>
        <p:spPr bwMode="auto">
          <a:xfrm>
            <a:off x="6227763" y="4176713"/>
            <a:ext cx="177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>
                <a:latin typeface="TH SarabunPSK" pitchFamily="34" charset="-34"/>
                <a:cs typeface="TH SarabunPSK" pitchFamily="34" charset="-34"/>
              </a:rPr>
              <a:t>ลูกค้าของคุณอยู่ที่ไหน </a:t>
            </a:r>
            <a:r>
              <a:rPr lang="en-US" sz="2000">
                <a:latin typeface="TH SarabunPSK" pitchFamily="34" charset="-34"/>
                <a:cs typeface="TH SarabunPSK" pitchFamily="34" charset="-34"/>
              </a:rPr>
              <a:t>?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49" name="Text Box 15"/>
          <p:cNvSpPr txBox="1">
            <a:spLocks noChangeArrowheads="1"/>
          </p:cNvSpPr>
          <p:nvPr/>
        </p:nvSpPr>
        <p:spPr bwMode="auto">
          <a:xfrm>
            <a:off x="4716463" y="5761038"/>
            <a:ext cx="1982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เมื่อใดที่ลูกค้าต้องการคุณ </a:t>
            </a:r>
            <a:r>
              <a:rPr lang="en-US" sz="2000" dirty="0">
                <a:latin typeface="TH SarabunPSK" pitchFamily="34" charset="-34"/>
                <a:cs typeface="TH SarabunPSK" pitchFamily="34" charset="-34"/>
              </a:rPr>
              <a:t>?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50" name="Text Box 16"/>
          <p:cNvSpPr txBox="1">
            <a:spLocks noChangeArrowheads="1"/>
          </p:cNvSpPr>
          <p:nvPr/>
        </p:nvSpPr>
        <p:spPr bwMode="auto">
          <a:xfrm>
            <a:off x="323850" y="4176713"/>
            <a:ext cx="2054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>
                <a:latin typeface="TH SarabunPSK" pitchFamily="34" charset="-34"/>
                <a:cs typeface="TH SarabunPSK" pitchFamily="34" charset="-34"/>
              </a:rPr>
              <a:t>ทำไมเค้าต้องมาซื้อของคุณ </a:t>
            </a:r>
            <a:r>
              <a:rPr lang="en-US" sz="2000">
                <a:latin typeface="TH SarabunPSK" pitchFamily="34" charset="-34"/>
                <a:cs typeface="TH SarabunPSK" pitchFamily="34" charset="-34"/>
              </a:rPr>
              <a:t>?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51" name="Text Box 17"/>
          <p:cNvSpPr txBox="1">
            <a:spLocks noChangeArrowheads="1"/>
          </p:cNvSpPr>
          <p:nvPr/>
        </p:nvSpPr>
        <p:spPr bwMode="auto">
          <a:xfrm>
            <a:off x="1042988" y="2592388"/>
            <a:ext cx="2481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>
                <a:latin typeface="TH SarabunPSK" pitchFamily="34" charset="-34"/>
                <a:cs typeface="TH SarabunPSK" pitchFamily="34" charset="-34"/>
              </a:rPr>
              <a:t>คุณจะเข้าถึงลูกค้าของคุณได้ยังไง </a:t>
            </a:r>
            <a:r>
              <a:rPr lang="en-US" sz="2000">
                <a:latin typeface="TH SarabunPSK" pitchFamily="34" charset="-34"/>
                <a:cs typeface="TH SarabunPSK" pitchFamily="34" charset="-34"/>
              </a:rPr>
              <a:t>?</a:t>
            </a:r>
            <a:endParaRPr lang="th-TH" sz="20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952" name="Line 18"/>
          <p:cNvSpPr>
            <a:spLocks noChangeShapeType="1"/>
          </p:cNvSpPr>
          <p:nvPr/>
        </p:nvSpPr>
        <p:spPr bwMode="auto">
          <a:xfrm>
            <a:off x="4284663" y="32845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19"/>
          <p:cNvSpPr>
            <a:spLocks noChangeShapeType="1"/>
          </p:cNvSpPr>
          <p:nvPr/>
        </p:nvSpPr>
        <p:spPr bwMode="auto">
          <a:xfrm flipH="1" flipV="1">
            <a:off x="3276600" y="3716338"/>
            <a:ext cx="4318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Line 20"/>
          <p:cNvSpPr>
            <a:spLocks noChangeShapeType="1"/>
          </p:cNvSpPr>
          <p:nvPr/>
        </p:nvSpPr>
        <p:spPr bwMode="auto">
          <a:xfrm flipH="1">
            <a:off x="3203575" y="4508500"/>
            <a:ext cx="504825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5" name="Line 21"/>
          <p:cNvSpPr>
            <a:spLocks noChangeShapeType="1"/>
          </p:cNvSpPr>
          <p:nvPr/>
        </p:nvSpPr>
        <p:spPr bwMode="auto">
          <a:xfrm>
            <a:off x="4284663" y="4797425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Line 22"/>
          <p:cNvSpPr>
            <a:spLocks noChangeShapeType="1"/>
          </p:cNvSpPr>
          <p:nvPr/>
        </p:nvSpPr>
        <p:spPr bwMode="auto">
          <a:xfrm>
            <a:off x="4859338" y="4508500"/>
            <a:ext cx="504825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7" name="Line 23"/>
          <p:cNvSpPr>
            <a:spLocks noChangeShapeType="1"/>
          </p:cNvSpPr>
          <p:nvPr/>
        </p:nvSpPr>
        <p:spPr bwMode="auto">
          <a:xfrm flipV="1">
            <a:off x="4787900" y="3644900"/>
            <a:ext cx="5762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2C4D748-127E-4BB7-83AC-CF81E6A0BF70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12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  <p:bldP spid="39942" grpId="0" animBg="1"/>
      <p:bldP spid="39943" grpId="0" animBg="1"/>
      <p:bldP spid="39944" grpId="0" animBg="1"/>
      <p:bldP spid="39945" grpId="0" animBg="1"/>
      <p:bldP spid="39947" grpId="0"/>
      <p:bldP spid="39948" grpId="0"/>
      <p:bldP spid="39949" grpId="0"/>
      <p:bldP spid="39950" grpId="0"/>
      <p:bldP spid="39951" grpId="0"/>
      <p:bldP spid="39953" grpId="0" animBg="1"/>
      <p:bldP spid="39954" grpId="0" animBg="1"/>
      <p:bldP spid="39955" grpId="0" animBg="1"/>
      <p:bldP spid="39956" grpId="0" animBg="1"/>
      <p:bldP spid="399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การประยุกต์ใช้ในเชิงธุรกิจ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สำรวจโอกาสทางการตลาดด้วย </a:t>
            </a:r>
            <a:r>
              <a:rPr lang="en-US" dirty="0" smtClean="0"/>
              <a:t>search engines</a:t>
            </a:r>
          </a:p>
          <a:p>
            <a:pPr eaLnBrk="1" hangingPunct="1"/>
            <a:r>
              <a:rPr lang="th-TH" dirty="0" smtClean="0"/>
              <a:t>วางแผนการตลาดและพัฒนาเว็บเพจ</a:t>
            </a:r>
          </a:p>
          <a:p>
            <a:pPr eaLnBrk="1" hangingPunct="1"/>
            <a:r>
              <a:rPr lang="th-TH" dirty="0" smtClean="0"/>
              <a:t>นำเว็บเพจเข้าสู่อินเทอร์เน็ตและจัดตั้งเว็บไซต์</a:t>
            </a:r>
          </a:p>
          <a:p>
            <a:pPr eaLnBrk="1" hangingPunct="1"/>
            <a:r>
              <a:rPr lang="th-TH" dirty="0" smtClean="0"/>
              <a:t>โฆษณาประชาสัมพันธ์เว็บไซต์</a:t>
            </a:r>
          </a:p>
          <a:p>
            <a:pPr eaLnBrk="1" hangingPunct="1"/>
            <a:r>
              <a:rPr lang="th-TH" dirty="0" smtClean="0"/>
              <a:t>ติดตามผล ปรับปรุง และบำรุงรักษา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th-TH" dirty="0" smtClean="0"/>
          </a:p>
        </p:txBody>
      </p:sp>
      <p:sp>
        <p:nvSpPr>
          <p:cNvPr id="4096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8496D0-7769-4C65-A301-307DB3A0A991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13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เคล็ดลับการทำธุรกิจอิเล็คทรอนิกส์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b="1" dirty="0" smtClean="0"/>
              <a:t>ส่วนที่หนึ่ง</a:t>
            </a:r>
            <a:r>
              <a:rPr lang="th-TH" dirty="0" smtClean="0"/>
              <a:t> เป็นขั้นตอนการเตรียมการ จัดตั้งทีมงาน กำหนดเป้าหมาย การสำรวจตลาด กำหนดตลาดเป้าหมาย เลือกสินค้า รวมถึงกลยุทธ์ด้านการขาย</a:t>
            </a:r>
          </a:p>
          <a:p>
            <a:pPr eaLnBrk="1" hangingPunct="1"/>
            <a:r>
              <a:rPr lang="th-TH" b="1" dirty="0" smtClean="0"/>
              <a:t>ส่วนที่สอง</a:t>
            </a:r>
            <a:r>
              <a:rPr lang="th-TH" dirty="0" smtClean="0"/>
              <a:t> เป็นขั้นตอนของการนำแผนกลยุทธ์และยุทธวิธีมาจัดทำเว็บเพจ เลือกระบบตะกร้า จดทะเบียนเว็บไซต์และนำเข้าสู่ระบบอินเทอร์เน็ต</a:t>
            </a:r>
          </a:p>
          <a:p>
            <a:pPr eaLnBrk="1" hangingPunct="1"/>
            <a:r>
              <a:rPr lang="th-TH" b="1" dirty="0" smtClean="0"/>
              <a:t>ส่วนที่สาม</a:t>
            </a:r>
            <a:r>
              <a:rPr lang="th-TH" dirty="0" smtClean="0"/>
              <a:t> เป็นขั้นตอนการทำประชาสัมพันธ์ ลงระบบการค้นหา ติดตามประเมินผล รวมทั้งปรับกลยุทธ์เพื่อสนองตอบต่อความต้องการของตลาดอย่างรวดเร็ว</a:t>
            </a:r>
          </a:p>
        </p:txBody>
      </p:sp>
      <p:sp>
        <p:nvSpPr>
          <p:cNvPr id="4198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DB86F9-784A-42EF-817A-D847B7D5124A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14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การสำรวจตลาดและการวิเคราะห์หาโอกาสทางการตลาด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สำรวจโอกาสบนเว็บโดยใช้เครื่องมือค้นหา </a:t>
            </a:r>
            <a:endParaRPr lang="en-US" dirty="0" smtClean="0"/>
          </a:p>
          <a:p>
            <a:pPr eaLnBrk="1" hangingPunct="1"/>
            <a:r>
              <a:rPr lang="th-TH" dirty="0" smtClean="0"/>
              <a:t>วิธีค้นหาให้ใช้คีย์เวิร์ดที่เป็นปัจจัยในการตัดสินใจซื้อของกลุ่มเป้าหมายในการค้นหา </a:t>
            </a:r>
            <a:r>
              <a:rPr lang="en-US" dirty="0" smtClean="0"/>
              <a:t>(word tracker)</a:t>
            </a:r>
          </a:p>
          <a:p>
            <a:pPr eaLnBrk="1" hangingPunct="1"/>
            <a:r>
              <a:rPr lang="th-TH" dirty="0" smtClean="0"/>
              <a:t>เมื่อได้รายชื่อของคู่แข่งออกมาแล้ว ให้ไล่ดู 30-50 อันดับแรก</a:t>
            </a:r>
          </a:p>
          <a:p>
            <a:pPr eaLnBrk="1" hangingPunct="1"/>
            <a:r>
              <a:rPr lang="th-TH" dirty="0" smtClean="0"/>
              <a:t>สำรวจดูจำนวนผู้เยี่ยมชม</a:t>
            </a:r>
          </a:p>
        </p:txBody>
      </p:sp>
      <p:sp>
        <p:nvSpPr>
          <p:cNvPr id="430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875C43-BC9F-45A4-BA71-59CFE1AF56D2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15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การสำรวจตลาดและการวิเคราะห์หาโอกาสทางการตลาด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ให้เฝ้าดูอัตราการเพิ่มขึ้นของจำนวนผู้เยี่ยมชมติดต่อกันอย่างน้อย 30 วัน เพื่อดูความเคลื่อนไหวในวงการ การดูการทำกลยุทธ์ส่งเสริมการตลาดว่าเข้มแข็งเพียงใด</a:t>
            </a:r>
          </a:p>
          <a:p>
            <a:pPr eaLnBrk="1" hangingPunct="1"/>
            <a:r>
              <a:rPr lang="th-TH" dirty="0" smtClean="0"/>
              <a:t>พยายามมองหาความต้องการตลาดของกลุ่มเป้าหมายจากกลุ่มข่าว</a:t>
            </a:r>
          </a:p>
          <a:p>
            <a:pPr eaLnBrk="1" hangingPunct="1"/>
            <a:r>
              <a:rPr lang="th-TH" dirty="0" smtClean="0"/>
              <a:t>นำข้อมูลทั้งหมดมาวิเคราะห์และวางแผนกลยุทธ์ในจุดที่เราได้เปรียบคู่แข่ง</a:t>
            </a:r>
          </a:p>
        </p:txBody>
      </p:sp>
      <p:sp>
        <p:nvSpPr>
          <p:cNvPr id="4403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1069B1-D237-4379-8484-D55D0DBF08BE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16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กำหนดตลาดเป้าหมาย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เป็นกลุ่มหรือตลาดที่อยู่ยงคงกระพัน</a:t>
            </a:r>
          </a:p>
          <a:p>
            <a:pPr eaLnBrk="1" hangingPunct="1"/>
            <a:r>
              <a:rPr lang="th-TH" dirty="0" smtClean="0"/>
              <a:t>เป็นกลุ่มที่ขนาดตลาดใหญ่เพียงพอที่จะลงทุน</a:t>
            </a:r>
          </a:p>
          <a:p>
            <a:pPr eaLnBrk="1" hangingPunct="1"/>
            <a:r>
              <a:rPr lang="th-TH" dirty="0" smtClean="0"/>
              <a:t>เป็นกลุ่มที่เติบโตได้</a:t>
            </a:r>
          </a:p>
          <a:p>
            <a:pPr eaLnBrk="1" hangingPunct="1"/>
            <a:r>
              <a:rPr lang="th-TH" dirty="0" smtClean="0"/>
              <a:t>ต้องมีสื่อที่สามารถเข้าถึงคนกลุ่มนี้ได้</a:t>
            </a:r>
          </a:p>
        </p:txBody>
      </p:sp>
      <p:sp>
        <p:nvSpPr>
          <p:cNvPr id="45060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EA3964-813F-4ACE-847E-CA0DCE841805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17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ลักษณะของสินค้าต่อความสนใจของลูกค้า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ทำให้ลูกค้ารู้สึกอย่างไรต่อสินค้าของท่าน</a:t>
            </a:r>
          </a:p>
          <a:p>
            <a:pPr lvl="1" eaLnBrk="1" hangingPunct="1"/>
            <a:r>
              <a:rPr lang="th-TH" dirty="0" smtClean="0"/>
              <a:t>ของดี ราคาถูก</a:t>
            </a:r>
          </a:p>
          <a:p>
            <a:pPr lvl="1" eaLnBrk="1" hangingPunct="1"/>
            <a:r>
              <a:rPr lang="th-TH" dirty="0" smtClean="0"/>
              <a:t>สินค้าคุณภาพ ราคาแพง</a:t>
            </a:r>
          </a:p>
          <a:p>
            <a:pPr eaLnBrk="1" hangingPunct="1"/>
            <a:r>
              <a:rPr lang="th-TH" dirty="0" smtClean="0"/>
              <a:t>หรือมีทัศนคติอย่างไรต่อสินค้าของท่าน</a:t>
            </a:r>
          </a:p>
          <a:p>
            <a:pPr lvl="1" eaLnBrk="1" hangingPunct="1"/>
            <a:r>
              <a:rPr lang="th-TH" dirty="0" smtClean="0"/>
              <a:t>สินค้ารับประกันความพึงพอใจ</a:t>
            </a:r>
          </a:p>
          <a:p>
            <a:pPr lvl="1" eaLnBrk="1" hangingPunct="1"/>
            <a:r>
              <a:rPr lang="th-TH" dirty="0" smtClean="0"/>
              <a:t>สินค้ามีเอกลักษณ์ไม่เหมือนใคร</a:t>
            </a:r>
          </a:p>
        </p:txBody>
      </p:sp>
      <p:sp>
        <p:nvSpPr>
          <p:cNvPr id="4608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E3FFCD-9457-4DA5-B7A1-DBDB51F6E1FA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18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>
                <a:solidFill>
                  <a:schemeClr val="tx1"/>
                </a:solidFill>
              </a:rPr>
              <a:t>ปัจจัย </a:t>
            </a:r>
            <a:r>
              <a:rPr lang="en-US" dirty="0" smtClean="0">
                <a:solidFill>
                  <a:schemeClr val="tx1"/>
                </a:solidFill>
              </a:rPr>
              <a:t>8 </a:t>
            </a:r>
            <a:r>
              <a:rPr lang="th-TH" dirty="0" smtClean="0">
                <a:solidFill>
                  <a:schemeClr val="tx1"/>
                </a:solidFill>
              </a:rPr>
              <a:t>ประการในการออกแบบเว็บไซต์อีคอมเมิร์ซให้ประสบ</a:t>
            </a:r>
            <a:r>
              <a:rPr lang="th-TH" dirty="0" smtClean="0">
                <a:solidFill>
                  <a:schemeClr val="tx1"/>
                </a:solidFill>
              </a:rPr>
              <a:t>ผลสำเร็</a:t>
            </a:r>
            <a:r>
              <a:rPr lang="th-TH" dirty="0" smtClean="0">
                <a:solidFill>
                  <a:schemeClr val="tx1"/>
                </a:solidFill>
              </a:rPr>
              <a:t>จ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ทำให้ลูกค้ารู้สึกอย่างไรต่อสินค้าของท่าน</a:t>
            </a:r>
          </a:p>
          <a:p>
            <a:pPr lvl="1" eaLnBrk="1" hangingPunct="1"/>
            <a:r>
              <a:rPr lang="th-TH" dirty="0" smtClean="0"/>
              <a:t>ของดี ราคาถูก</a:t>
            </a:r>
          </a:p>
          <a:p>
            <a:pPr lvl="1" eaLnBrk="1" hangingPunct="1"/>
            <a:r>
              <a:rPr lang="th-TH" dirty="0" smtClean="0"/>
              <a:t>สินค้าคุณภาพ ราคาแพง</a:t>
            </a:r>
          </a:p>
          <a:p>
            <a:pPr eaLnBrk="1" hangingPunct="1"/>
            <a:r>
              <a:rPr lang="th-TH" dirty="0" smtClean="0"/>
              <a:t>หรือมีทัศนคติอย่างไรต่อสินค้าของท่าน</a:t>
            </a:r>
          </a:p>
          <a:p>
            <a:pPr lvl="1" eaLnBrk="1" hangingPunct="1"/>
            <a:r>
              <a:rPr lang="th-TH" dirty="0" smtClean="0"/>
              <a:t>สินค้ารับประกันความพึงพอใจ</a:t>
            </a:r>
          </a:p>
          <a:p>
            <a:pPr lvl="1" eaLnBrk="1" hangingPunct="1"/>
            <a:r>
              <a:rPr lang="th-TH" dirty="0" smtClean="0"/>
              <a:t>สินค้ามีเอกลักษณ์ไม่เหมือนใคร</a:t>
            </a:r>
          </a:p>
        </p:txBody>
      </p:sp>
      <p:sp>
        <p:nvSpPr>
          <p:cNvPr id="4608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E3FFCD-9457-4DA5-B7A1-DBDB51F6E1FA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19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องค์ประกอบของร้านค้าบนเว็บไซต์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th-TH" dirty="0" smtClean="0"/>
              <a:t>มี 6 องค์ประกอบที่สำคัญ ดังนี้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th-TH" sz="3000" dirty="0" smtClean="0"/>
              <a:t>ส่วนหน้าร้าน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th-TH" sz="3000" dirty="0" smtClean="0"/>
              <a:t>ส่วนแคตาล๊อค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th-TH" sz="3000" dirty="0" smtClean="0"/>
              <a:t>ส่วนระบบการสั่งซื้อ </a:t>
            </a:r>
            <a:r>
              <a:rPr lang="en-US" sz="3000" dirty="0" smtClean="0"/>
              <a:t>(</a:t>
            </a:r>
            <a:r>
              <a:rPr lang="th-TH" sz="3000" dirty="0" smtClean="0"/>
              <a:t>ตะกร้า,รถเข็น</a:t>
            </a:r>
            <a:r>
              <a:rPr lang="en-US" sz="3000" dirty="0" smtClean="0"/>
              <a:t>)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th-TH" sz="3000" dirty="0" smtClean="0"/>
              <a:t>ส่วนระบบการชำระเงิน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th-TH" sz="3000" dirty="0" smtClean="0"/>
              <a:t>ส่วนติดตามผลการซื้อ-ขาย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th-TH" sz="3000" dirty="0" smtClean="0"/>
              <a:t>ส่วนหลังร้าน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th-TH" dirty="0" smtClean="0"/>
          </a:p>
        </p:txBody>
      </p:sp>
      <p:sp>
        <p:nvSpPr>
          <p:cNvPr id="327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65B2341-33A6-4E7D-A503-588D325D2603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2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6" y="1397000"/>
          <a:ext cx="8286808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71504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ปัจจัย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คำอธิบาย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Functionality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หน้าเว็บที่เรียกใช้งาน</a:t>
                      </a:r>
                      <a:r>
                        <a:rPr lang="th-TH" sz="2400" baseline="0" dirty="0" smtClean="0"/>
                        <a:t> โหลดได้อย่างรวดเร็ว และบ่งชี้ถึงความชัดเจนให้กับลูกค้าต่อการนำเสนอผลิตภัณฑ์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Informational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เตรียมลิงค์เชื่อมโยงให้ลูกค้าสามารถมองเห็นง่าย เพื่อนำไปสู่การค้นหารายละเอียดเพิ่มเติมเกี่ยวกับตัวคุณและผลิตภัณฑ์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Ease to use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ใช้วิธีการนำทางแบบเรียบง่าย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Redundant</a:t>
                      </a:r>
                      <a:r>
                        <a:rPr lang="en-US" sz="2400" baseline="0" dirty="0" smtClean="0"/>
                        <a:t> navigation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ตัวนำทางอีกทางเลือกหนึ่ง ที่ทำเผื่อไว้เพื่อเข้าสู่เนื้อหาเดียวกัน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Ease to purchase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คลิกเพียง </a:t>
                      </a:r>
                      <a:r>
                        <a:rPr lang="en-US" sz="2400" dirty="0" smtClean="0"/>
                        <a:t>1-2 </a:t>
                      </a:r>
                      <a:r>
                        <a:rPr lang="th-TH" sz="2400" dirty="0" smtClean="0"/>
                        <a:t>ครั้งก็สามารถสั่งซื้อได้แล้ว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Multi-browser functionality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สามารถรันได้ทุก</a:t>
                      </a:r>
                      <a:r>
                        <a:rPr lang="th-TH" sz="2400" baseline="0" dirty="0" smtClean="0"/>
                        <a:t> </a:t>
                      </a:r>
                      <a:r>
                        <a:rPr lang="en-US" sz="2400" baseline="0" dirty="0" smtClean="0"/>
                        <a:t>browser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Simple</a:t>
                      </a:r>
                      <a:r>
                        <a:rPr lang="en-US" sz="2400" baseline="0" dirty="0" smtClean="0"/>
                        <a:t> graphic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หลีกเลี่ยงการรบกวนสมาธิ</a:t>
                      </a:r>
                      <a:r>
                        <a:rPr lang="th-TH" sz="2400" baseline="0" dirty="0" smtClean="0"/>
                        <a:t> การใช้กราฟิกจนเลอะเทอะ ไม่น่าดูและเสียงที่ผู้ใช้ไม่สามารถควบคุมได้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ปัจจัย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 </a:t>
            </a:r>
            <a:r>
              <a:rPr kumimoji="0" lang="th-TH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ประการในการออกแบบเว็บไซต์อีคอมเมิร์ซให้ประสบผลสำเร็จ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6" y="1397000"/>
          <a:ext cx="828680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71504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ปัจจัย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คำอธิบาย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Legible text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หลีกเลี่ยงฉากหลังที่ส่งผลต่อข้อความบนหน้าเว็บไซต์ เกิดการบิดเบือน ทำให้ผู้ใช้อ่านไม่ออก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ปัจจัย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 </a:t>
            </a:r>
            <a:r>
              <a:rPr kumimoji="0" lang="th-TH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ประการในการออกแบบเว็บไซต์อีคอมเมิร์ซให้ประสบผลสำเร็จ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22</a:t>
            </a:fld>
            <a:endParaRPr lang="en-GB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การจดโดเมนและการเช่า 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Hosting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 descr="http://www.thaigetlink.com/ex/olddomi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857364"/>
            <a:ext cx="4286250" cy="35337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การจดโดเมนและการเช่า 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Hosting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00174"/>
            <a:ext cx="529890" cy="140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4643446"/>
            <a:ext cx="239801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286380" y="1643050"/>
            <a:ext cx="2143140" cy="1081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จดโดเมน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…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2571744"/>
            <a:ext cx="1971750" cy="203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Arrow Connector 9"/>
          <p:cNvCxnSpPr>
            <a:endCxn id="44036" idx="1"/>
          </p:cNvCxnSpPr>
          <p:nvPr/>
        </p:nvCxnSpPr>
        <p:spPr>
          <a:xfrm rot="16200000" flipH="1">
            <a:off x="1384682" y="2472918"/>
            <a:ext cx="1159665" cy="10715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1"/>
          </p:cNvCxnSpPr>
          <p:nvPr/>
        </p:nvCxnSpPr>
        <p:spPr>
          <a:xfrm flipV="1">
            <a:off x="4357686" y="2183593"/>
            <a:ext cx="928694" cy="8167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44035" idx="1"/>
          </p:cNvCxnSpPr>
          <p:nvPr/>
        </p:nvCxnSpPr>
        <p:spPr>
          <a:xfrm>
            <a:off x="4429124" y="4643446"/>
            <a:ext cx="1428760" cy="7500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3500438"/>
            <a:ext cx="1431037" cy="138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ร้อยละของธุรกิจพาณิชย์อิเล็กทรอนิกส์ แยกตามประเภทผู้ประกอบการ (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2556)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8069555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71472" y="6286520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http://www.pawoot.com/Thailand-ecommerce-value-2013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ร้อยละของธุรกิจพาณิชย์อิเล็กทรอนิกส์ แยกตามประเภทธุรกิจ (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2556)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43061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71472" y="6286520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http://www.pawoot.com/Thailand-ecommerce-value-2013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26</a:t>
            </a:fld>
            <a:endParaRPr lang="en-GB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ร้อยละของธุรกิจพาณิชย์อิเล็กทรอนิกส์ แยกตามขนาดของธุรกิจ (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2556)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56102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71472" y="6286520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http://www.pawoot.com/Thailand-ecommerce-value-2013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27</a:t>
            </a:fld>
            <a:endParaRPr lang="en-GB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ร้อยละของธุรกิจพาณิชย์อิเล็กทรอนิกส์ แยกตามลักษณะการขายสินค้า (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2556)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594323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71472" y="6286520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http://www.pawoot.com/Thailand-ecommerce-value-2013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28</a:t>
            </a:fld>
            <a:endParaRPr lang="en-GB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มูลค่าของธุรกิจพาณิชย์อิเล็กทรอนิกส์  (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2556)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7072362" cy="5094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00100" y="6488668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http://www.pawoot.com/Thailand-ecommerce-value-2013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29</a:t>
            </a:fld>
            <a:endParaRPr lang="en-GB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133336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kern="0" dirty="0" smtClean="0">
                <a:latin typeface="+mj-lt"/>
                <a:ea typeface="+mj-ea"/>
                <a:cs typeface="+mj-cs"/>
              </a:rPr>
              <a:t>มูลค่าของธุรกิจพาณิชย์อิเล็กทรอนิกส์  (</a:t>
            </a:r>
            <a:r>
              <a:rPr lang="en-US" sz="4400" b="1" kern="0" dirty="0" smtClean="0">
                <a:latin typeface="+mj-lt"/>
                <a:ea typeface="+mj-ea"/>
                <a:cs typeface="+mj-cs"/>
              </a:rPr>
              <a:t>2556)</a:t>
            </a:r>
            <a:endParaRPr kumimoji="0" lang="th-TH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571612"/>
            <a:ext cx="8401109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71472" y="6286520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http://www.pawoot.com/Thailand-ecommerce-value-2013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  <a:cs typeface="Angsana New" pitchFamily="18" charset="-34"/>
              </a:rPr>
              <a:t>เคล็ดลับความสำเร็จ</a:t>
            </a:r>
          </a:p>
        </p:txBody>
      </p:sp>
      <p:sp>
        <p:nvSpPr>
          <p:cNvPr id="33795" name="Text Box 9"/>
          <p:cNvSpPr txBox="1">
            <a:spLocks noChangeArrowheads="1"/>
          </p:cNvSpPr>
          <p:nvPr/>
        </p:nvSpPr>
        <p:spPr bwMode="auto">
          <a:xfrm>
            <a:off x="5003800" y="1312863"/>
            <a:ext cx="183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>
                <a:latin typeface="TH SarabunPSK" pitchFamily="34" charset="-34"/>
                <a:cs typeface="TH SarabunPSK" pitchFamily="34" charset="-34"/>
              </a:rPr>
              <a:t>1. ยึดลูกค้าเป็นหลัก</a:t>
            </a:r>
          </a:p>
        </p:txBody>
      </p:sp>
      <p:sp>
        <p:nvSpPr>
          <p:cNvPr id="33796" name="Text Box 11"/>
          <p:cNvSpPr txBox="1">
            <a:spLocks noChangeArrowheads="1"/>
          </p:cNvSpPr>
          <p:nvPr/>
        </p:nvSpPr>
        <p:spPr bwMode="auto">
          <a:xfrm>
            <a:off x="5148263" y="2420938"/>
            <a:ext cx="3278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 dirty="0">
                <a:cs typeface="Angsana New" pitchFamily="18" charset="-34"/>
              </a:rPr>
              <a:t>2. เน้นการสนองตอบที่สินค้าและราคา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5508625" y="3400425"/>
            <a:ext cx="201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3. ปรับปรุงตลอดเวลา</a:t>
            </a:r>
          </a:p>
        </p:txBody>
      </p:sp>
      <p:sp>
        <p:nvSpPr>
          <p:cNvPr id="33798" name="Text Box 15"/>
          <p:cNvSpPr txBox="1">
            <a:spLocks noChangeArrowheads="1"/>
          </p:cNvSpPr>
          <p:nvPr/>
        </p:nvSpPr>
        <p:spPr bwMode="auto">
          <a:xfrm>
            <a:off x="5651500" y="4437063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 dirty="0">
                <a:cs typeface="Angsana New" pitchFamily="18" charset="-34"/>
              </a:rPr>
              <a:t>4. รวดเร็วต่อการตอบสนอง</a:t>
            </a:r>
          </a:p>
        </p:txBody>
      </p:sp>
      <p:sp>
        <p:nvSpPr>
          <p:cNvPr id="33799" name="Oval 16"/>
          <p:cNvSpPr>
            <a:spLocks noChangeArrowheads="1"/>
          </p:cNvSpPr>
          <p:nvPr/>
        </p:nvSpPr>
        <p:spPr bwMode="auto">
          <a:xfrm>
            <a:off x="323850" y="1412875"/>
            <a:ext cx="4895850" cy="49657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3800" name="Oval 4"/>
          <p:cNvSpPr>
            <a:spLocks noChangeArrowheads="1"/>
          </p:cNvSpPr>
          <p:nvPr/>
        </p:nvSpPr>
        <p:spPr bwMode="auto">
          <a:xfrm>
            <a:off x="900113" y="2060575"/>
            <a:ext cx="3816350" cy="37433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3801" name="Oval 5"/>
          <p:cNvSpPr>
            <a:spLocks noChangeArrowheads="1"/>
          </p:cNvSpPr>
          <p:nvPr/>
        </p:nvSpPr>
        <p:spPr bwMode="auto">
          <a:xfrm>
            <a:off x="1476375" y="2636838"/>
            <a:ext cx="2663825" cy="2663825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3802" name="Oval 6"/>
          <p:cNvSpPr>
            <a:spLocks noChangeArrowheads="1"/>
          </p:cNvSpPr>
          <p:nvPr/>
        </p:nvSpPr>
        <p:spPr bwMode="auto">
          <a:xfrm>
            <a:off x="1908175" y="3141663"/>
            <a:ext cx="1800225" cy="1728787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3803" name="Oval 7"/>
          <p:cNvSpPr>
            <a:spLocks noChangeArrowheads="1"/>
          </p:cNvSpPr>
          <p:nvPr/>
        </p:nvSpPr>
        <p:spPr bwMode="auto">
          <a:xfrm>
            <a:off x="2268538" y="3500438"/>
            <a:ext cx="1008062" cy="10080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3804" name="Line 8"/>
          <p:cNvSpPr>
            <a:spLocks noChangeShapeType="1"/>
          </p:cNvSpPr>
          <p:nvPr/>
        </p:nvSpPr>
        <p:spPr bwMode="auto">
          <a:xfrm flipH="1">
            <a:off x="2843213" y="1700213"/>
            <a:ext cx="2016125" cy="2233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5" name="Line 10"/>
          <p:cNvSpPr>
            <a:spLocks noChangeShapeType="1"/>
          </p:cNvSpPr>
          <p:nvPr/>
        </p:nvSpPr>
        <p:spPr bwMode="auto">
          <a:xfrm flipH="1">
            <a:off x="3492500" y="2708275"/>
            <a:ext cx="1655763" cy="1514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 flipH="1">
            <a:off x="3708400" y="3716338"/>
            <a:ext cx="1727200" cy="866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7" name="Line 14"/>
          <p:cNvSpPr>
            <a:spLocks noChangeShapeType="1"/>
          </p:cNvSpPr>
          <p:nvPr/>
        </p:nvSpPr>
        <p:spPr bwMode="auto">
          <a:xfrm flipH="1">
            <a:off x="4140200" y="4724400"/>
            <a:ext cx="1368425" cy="2905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8" name="Line 17"/>
          <p:cNvSpPr>
            <a:spLocks noChangeShapeType="1"/>
          </p:cNvSpPr>
          <p:nvPr/>
        </p:nvSpPr>
        <p:spPr bwMode="auto">
          <a:xfrm flipH="1">
            <a:off x="4356100" y="5445125"/>
            <a:ext cx="1008063" cy="74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5435600" y="5272088"/>
            <a:ext cx="2014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5. ตั้งใจจริงและอดทน</a:t>
            </a:r>
          </a:p>
        </p:txBody>
      </p:sp>
      <p:sp>
        <p:nvSpPr>
          <p:cNvPr id="33810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F0ADBD-1406-465D-A728-59AC9F8E09D7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3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6" grpId="0"/>
      <p:bldP spid="33797" grpId="0"/>
      <p:bldP spid="33798" grpId="0"/>
      <p:bldP spid="33804" grpId="0" animBg="1"/>
      <p:bldP spid="33805" grpId="0" animBg="1"/>
      <p:bldP spid="33806" grpId="0" animBg="1"/>
      <p:bldP spid="33807" grpId="0" animBg="1"/>
      <p:bldP spid="33808" grpId="0" animBg="1"/>
      <p:bldP spid="3380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30</a:t>
            </a:fld>
            <a:endParaRPr lang="en-GB" altLang="en-US"/>
          </a:p>
        </p:txBody>
      </p:sp>
      <p:sp>
        <p:nvSpPr>
          <p:cNvPr id="8" name="Rectangle 7"/>
          <p:cNvSpPr/>
          <p:nvPr/>
        </p:nvSpPr>
        <p:spPr>
          <a:xfrm>
            <a:off x="2214546" y="2500306"/>
            <a:ext cx="46875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end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การวิเคราะห์ระบบสำหรับเว็บไซต์อีคอมเมิร์ซ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6" y="1397000"/>
          <a:ext cx="8286808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วัตถุประสงค์ทางธุรกิจ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ฟังก์ชั่นการทำงานของระบบ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นำเสนอสินค้า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แคตาล๊อกสินค้าแบบดิจิตอล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จัดเตรียมเนื้อหาและข้อมูลข่าวสารในตัวผลิตภัณฑ์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ฐานข้อมูลสินค้า</a:t>
                      </a:r>
                      <a:r>
                        <a:rPr lang="en-US" sz="2600" dirty="0" smtClean="0"/>
                        <a:t>/</a:t>
                      </a:r>
                      <a:r>
                        <a:rPr lang="th-TH" sz="2600" dirty="0" smtClean="0"/>
                        <a:t>ผลิตภัณฑ์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Personalize/Customize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การติดตามลูกค้าบนเว็บไซต์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ธุรกกรรมเกี่ยวกับการชำระเงิน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รถเข็นอิเล็กทรอนิกส์และระบบการชำระเงิน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การเก็บรวบรวมข้อมูลลูกค้า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ฐานข้อมูลลูกค้า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สนับสนุนงานบริการหลังการขายให้กับลูกค้า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ฐานข้อมูลเกี่ยวกับการขายสินค้า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การประสานงานด้านการตลาด</a:t>
                      </a:r>
                      <a:r>
                        <a:rPr lang="th-TH" sz="2600" baseline="0" dirty="0" smtClean="0"/>
                        <a:t> โฆษณา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Ad Server </a:t>
                      </a:r>
                      <a:r>
                        <a:rPr lang="th-TH" sz="2600" dirty="0" smtClean="0"/>
                        <a:t>ที่ใช้จัดการโฆษณาบนเว็บไซต์.</a:t>
                      </a:r>
                      <a:r>
                        <a:rPr lang="th-TH" sz="2600" baseline="0" dirty="0" smtClean="0"/>
                        <a:t> </a:t>
                      </a:r>
                      <a:r>
                        <a:rPr lang="en-US" sz="2600" baseline="0" dirty="0" smtClean="0"/>
                        <a:t>Mail Server, Email,</a:t>
                      </a:r>
                      <a:r>
                        <a:rPr lang="th-TH" sz="2600" baseline="0" dirty="0" smtClean="0"/>
                        <a:t> ระบบการจัดการแคมเปญและป้ายโฆษณาสินค้า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การวิเคราะห์ระบบสำหรับเว็บไซต์อีคอมเมิร์ซ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C786-AF61-4BF0-9CEE-4D1B8297A11C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6" y="1397000"/>
          <a:ext cx="828680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วัตถุประสงค์ทางธุรกิจ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ฟังก์ชั่นการทำงานของระบบ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ความเข้าใจในประสิทธิผลทางการตลาด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การติดตามบนเว็บไซต์และการรายงานระบบ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เชื่อมโยงกำลังการผลิตกับผู้ขายเข้าด้วยกัน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ระบบจัดการสินค้าคงคลัง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283E7-483F-4487-ACDC-79C4D5EC61D2}" type="slidenum">
              <a:rPr lang="en-US"/>
              <a:pPr/>
              <a:t>6</a:t>
            </a:fld>
            <a:endParaRPr lang="th-TH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วงจรการพัฒนาระบบ</a:t>
            </a:r>
            <a:r>
              <a:rPr lang="en-US" smtClean="0"/>
              <a:t> </a:t>
            </a:r>
            <a:endParaRPr lang="th-TH" smtClean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996950" y="1625600"/>
            <a:ext cx="7477125" cy="4608513"/>
            <a:chOff x="628" y="1024"/>
            <a:chExt cx="4710" cy="2903"/>
          </a:xfrm>
        </p:grpSpPr>
        <p:sp>
          <p:nvSpPr>
            <p:cNvPr id="52229" name="AutoShape 4"/>
            <p:cNvSpPr>
              <a:spLocks noChangeArrowheads="1"/>
            </p:cNvSpPr>
            <p:nvPr/>
          </p:nvSpPr>
          <p:spPr bwMode="auto">
            <a:xfrm>
              <a:off x="2400" y="1440"/>
              <a:ext cx="1152" cy="624"/>
            </a:xfrm>
            <a:custGeom>
              <a:avLst/>
              <a:gdLst>
                <a:gd name="T0" fmla="*/ 576 w 21600"/>
                <a:gd name="T1" fmla="*/ 0 h 21600"/>
                <a:gd name="T2" fmla="*/ 144 w 21600"/>
                <a:gd name="T3" fmla="*/ 312 h 21600"/>
                <a:gd name="T4" fmla="*/ 576 w 21600"/>
                <a:gd name="T5" fmla="*/ 156 h 21600"/>
                <a:gd name="T6" fmla="*/ 1296 w 21600"/>
                <a:gd name="T7" fmla="*/ 312 h 21600"/>
                <a:gd name="T8" fmla="*/ 1008 w 21600"/>
                <a:gd name="T9" fmla="*/ 468 h 21600"/>
                <a:gd name="T10" fmla="*/ 720 w 21600"/>
                <a:gd name="T11" fmla="*/ 31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0 h 21600"/>
                <a:gd name="T20" fmla="*/ 18431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2230" name="AutoShape 5"/>
            <p:cNvSpPr>
              <a:spLocks noChangeArrowheads="1"/>
            </p:cNvSpPr>
            <p:nvPr/>
          </p:nvSpPr>
          <p:spPr bwMode="auto">
            <a:xfrm rot="10800000">
              <a:off x="2352" y="2832"/>
              <a:ext cx="1152" cy="624"/>
            </a:xfrm>
            <a:custGeom>
              <a:avLst/>
              <a:gdLst>
                <a:gd name="T0" fmla="*/ 576 w 21600"/>
                <a:gd name="T1" fmla="*/ 0 h 21600"/>
                <a:gd name="T2" fmla="*/ 144 w 21600"/>
                <a:gd name="T3" fmla="*/ 312 h 21600"/>
                <a:gd name="T4" fmla="*/ 576 w 21600"/>
                <a:gd name="T5" fmla="*/ 156 h 21600"/>
                <a:gd name="T6" fmla="*/ 1296 w 21600"/>
                <a:gd name="T7" fmla="*/ 312 h 21600"/>
                <a:gd name="T8" fmla="*/ 1008 w 21600"/>
                <a:gd name="T9" fmla="*/ 468 h 21600"/>
                <a:gd name="T10" fmla="*/ 720 w 21600"/>
                <a:gd name="T11" fmla="*/ 31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0 h 21600"/>
                <a:gd name="T20" fmla="*/ 18431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2231" name="AutoShape 6"/>
            <p:cNvSpPr>
              <a:spLocks noChangeArrowheads="1"/>
            </p:cNvSpPr>
            <p:nvPr/>
          </p:nvSpPr>
          <p:spPr bwMode="auto">
            <a:xfrm rot="-5094976">
              <a:off x="1656" y="2136"/>
              <a:ext cx="1152" cy="624"/>
            </a:xfrm>
            <a:custGeom>
              <a:avLst/>
              <a:gdLst>
                <a:gd name="T0" fmla="*/ 576 w 21600"/>
                <a:gd name="T1" fmla="*/ 0 h 21600"/>
                <a:gd name="T2" fmla="*/ 144 w 21600"/>
                <a:gd name="T3" fmla="*/ 312 h 21600"/>
                <a:gd name="T4" fmla="*/ 576 w 21600"/>
                <a:gd name="T5" fmla="*/ 156 h 21600"/>
                <a:gd name="T6" fmla="*/ 1296 w 21600"/>
                <a:gd name="T7" fmla="*/ 312 h 21600"/>
                <a:gd name="T8" fmla="*/ 1008 w 21600"/>
                <a:gd name="T9" fmla="*/ 468 h 21600"/>
                <a:gd name="T10" fmla="*/ 720 w 21600"/>
                <a:gd name="T11" fmla="*/ 31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0 h 21600"/>
                <a:gd name="T20" fmla="*/ 18431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2232" name="AutoShape 7"/>
            <p:cNvSpPr>
              <a:spLocks noChangeArrowheads="1"/>
            </p:cNvSpPr>
            <p:nvPr/>
          </p:nvSpPr>
          <p:spPr bwMode="auto">
            <a:xfrm rot="5371902">
              <a:off x="3048" y="2136"/>
              <a:ext cx="1152" cy="624"/>
            </a:xfrm>
            <a:custGeom>
              <a:avLst/>
              <a:gdLst>
                <a:gd name="T0" fmla="*/ 576 w 21600"/>
                <a:gd name="T1" fmla="*/ 0 h 21600"/>
                <a:gd name="T2" fmla="*/ 144 w 21600"/>
                <a:gd name="T3" fmla="*/ 312 h 21600"/>
                <a:gd name="T4" fmla="*/ 576 w 21600"/>
                <a:gd name="T5" fmla="*/ 156 h 21600"/>
                <a:gd name="T6" fmla="*/ 1296 w 21600"/>
                <a:gd name="T7" fmla="*/ 312 h 21600"/>
                <a:gd name="T8" fmla="*/ 1008 w 21600"/>
                <a:gd name="T9" fmla="*/ 468 h 21600"/>
                <a:gd name="T10" fmla="*/ 720 w 21600"/>
                <a:gd name="T11" fmla="*/ 31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0 h 21600"/>
                <a:gd name="T20" fmla="*/ 18431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5000" name="Text Box 8"/>
            <p:cNvSpPr txBox="1">
              <a:spLocks noChangeArrowheads="1"/>
            </p:cNvSpPr>
            <p:nvPr/>
          </p:nvSpPr>
          <p:spPr bwMode="auto">
            <a:xfrm>
              <a:off x="2472" y="2198"/>
              <a:ext cx="94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  <a:cs typeface="DSN Newspaper" pitchFamily="2" charset="-34"/>
                </a:rPr>
                <a:t>SDLC</a:t>
              </a:r>
            </a:p>
          </p:txBody>
        </p:sp>
        <p:sp>
          <p:nvSpPr>
            <p:cNvPr id="85001" name="Text Box 9"/>
            <p:cNvSpPr txBox="1">
              <a:spLocks noChangeArrowheads="1"/>
            </p:cNvSpPr>
            <p:nvPr/>
          </p:nvSpPr>
          <p:spPr bwMode="auto">
            <a:xfrm>
              <a:off x="2277" y="1024"/>
              <a:ext cx="140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1.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กำหนดปัญหา</a:t>
              </a:r>
            </a:p>
          </p:txBody>
        </p:sp>
        <p:sp>
          <p:nvSpPr>
            <p:cNvPr id="85002" name="Text Box 10"/>
            <p:cNvSpPr txBox="1">
              <a:spLocks noChangeArrowheads="1"/>
            </p:cNvSpPr>
            <p:nvPr/>
          </p:nvSpPr>
          <p:spPr bwMode="auto">
            <a:xfrm>
              <a:off x="4315" y="1699"/>
              <a:ext cx="97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2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วิเคราะห์</a:t>
              </a:r>
            </a:p>
          </p:txBody>
        </p:sp>
        <p:sp>
          <p:nvSpPr>
            <p:cNvPr id="85003" name="Text Box 11"/>
            <p:cNvSpPr txBox="1">
              <a:spLocks noChangeArrowheads="1"/>
            </p:cNvSpPr>
            <p:nvPr/>
          </p:nvSpPr>
          <p:spPr bwMode="auto">
            <a:xfrm>
              <a:off x="4282" y="2467"/>
              <a:ext cx="10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3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ออกแบบ</a:t>
              </a:r>
            </a:p>
          </p:txBody>
        </p:sp>
        <p:sp>
          <p:nvSpPr>
            <p:cNvPr id="85004" name="Text Box 12"/>
            <p:cNvSpPr txBox="1">
              <a:spLocks noChangeArrowheads="1"/>
            </p:cNvSpPr>
            <p:nvPr/>
          </p:nvSpPr>
          <p:spPr bwMode="auto">
            <a:xfrm>
              <a:off x="4124" y="2851"/>
              <a:ext cx="89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4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พัฒนา</a:t>
              </a:r>
            </a:p>
          </p:txBody>
        </p:sp>
        <p:sp>
          <p:nvSpPr>
            <p:cNvPr id="85005" name="Text Box 13"/>
            <p:cNvSpPr txBox="1">
              <a:spLocks noChangeArrowheads="1"/>
            </p:cNvSpPr>
            <p:nvPr/>
          </p:nvSpPr>
          <p:spPr bwMode="auto">
            <a:xfrm>
              <a:off x="2385" y="3523"/>
              <a:ext cx="103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5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ทดสอบ</a:t>
              </a:r>
            </a:p>
          </p:txBody>
        </p:sp>
        <p:sp>
          <p:nvSpPr>
            <p:cNvPr id="85006" name="Text Box 14"/>
            <p:cNvSpPr txBox="1">
              <a:spLocks noChangeArrowheads="1"/>
            </p:cNvSpPr>
            <p:nvPr/>
          </p:nvSpPr>
          <p:spPr bwMode="auto">
            <a:xfrm>
              <a:off x="628" y="1863"/>
              <a:ext cx="115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7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บำรุงรักษา</a:t>
              </a:r>
            </a:p>
          </p:txBody>
        </p:sp>
        <p:sp>
          <p:nvSpPr>
            <p:cNvPr id="85007" name="Text Box 15"/>
            <p:cNvSpPr txBox="1">
              <a:spLocks noChangeArrowheads="1"/>
            </p:cNvSpPr>
            <p:nvPr/>
          </p:nvSpPr>
          <p:spPr bwMode="auto">
            <a:xfrm>
              <a:off x="851" y="2611"/>
              <a:ext cx="84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6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ติดตั้ง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พฤติกรรมของผู้ใช้อินเทอร์เน็ต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229600" cy="4411663"/>
          </a:xfrm>
        </p:spPr>
        <p:txBody>
          <a:bodyPr/>
          <a:lstStyle/>
          <a:p>
            <a:pPr eaLnBrk="1" hangingPunct="1"/>
            <a:r>
              <a:rPr lang="th-TH" dirty="0" smtClean="0"/>
              <a:t>ชอบศึกษาค้นคว้า</a:t>
            </a:r>
          </a:p>
          <a:p>
            <a:pPr eaLnBrk="1" hangingPunct="1"/>
            <a:r>
              <a:rPr lang="th-TH" dirty="0" smtClean="0"/>
              <a:t>ชอบลองของใหม่</a:t>
            </a:r>
          </a:p>
          <a:p>
            <a:pPr eaLnBrk="1" hangingPunct="1"/>
            <a:r>
              <a:rPr lang="th-TH" dirty="0" smtClean="0"/>
              <a:t>ชอบใช้ของฟรีก่อน</a:t>
            </a:r>
            <a:r>
              <a:rPr lang="en-US" dirty="0" smtClean="0"/>
              <a:t> (</a:t>
            </a:r>
            <a:r>
              <a:rPr lang="th-TH" dirty="0" smtClean="0"/>
              <a:t>ขอทดลองใช้งานก่อน</a:t>
            </a:r>
            <a:r>
              <a:rPr lang="en-US" dirty="0" smtClean="0"/>
              <a:t>)</a:t>
            </a:r>
          </a:p>
          <a:p>
            <a:pPr eaLnBrk="1" hangingPunct="1"/>
            <a:r>
              <a:rPr lang="th-TH" dirty="0" smtClean="0"/>
              <a:t>ชอบบริโภคข้อมูลข่าวสาร</a:t>
            </a:r>
          </a:p>
          <a:p>
            <a:pPr eaLnBrk="1" hangingPunct="1"/>
            <a:r>
              <a:rPr lang="th-TH" dirty="0" smtClean="0"/>
              <a:t>ตื่นตัว</a:t>
            </a:r>
          </a:p>
          <a:p>
            <a:pPr eaLnBrk="1" hangingPunct="1"/>
            <a:r>
              <a:rPr lang="th-TH" dirty="0" smtClean="0"/>
              <a:t>ใจร้อนและรีบเร่ง ชอบความรวดเร็ว</a:t>
            </a:r>
          </a:p>
        </p:txBody>
      </p:sp>
      <p:sp>
        <p:nvSpPr>
          <p:cNvPr id="34820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976D26-162B-4209-B3CE-F3D273C64498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7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พฤติกรรมของผู้ใช้อินเทอร์เน็ต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ชอบความกระชับ เข้าถึงสิ่งที่ต้องการได้โดยง่าย และทำความเข้าใจกับเนื้อหาและสิ่งที่ต้องการสื่อได้อย่างรวดเร็ว</a:t>
            </a:r>
          </a:p>
          <a:p>
            <a:pPr eaLnBrk="1" hangingPunct="1"/>
            <a:r>
              <a:rPr lang="th-TH" dirty="0" smtClean="0"/>
              <a:t>ชอบเสี่ยงแต่ต้องมั่นใจว่าเสี่ยงแล้วไม่เสียหาย</a:t>
            </a:r>
          </a:p>
          <a:p>
            <a:pPr eaLnBrk="1" hangingPunct="1"/>
            <a:r>
              <a:rPr lang="th-TH" dirty="0" smtClean="0"/>
              <a:t>มีการตัดสินใจอย่างเป็นระบบ เปรียบเทียบ วิเคราะห์อย่างละเอียดก่อนตัดสินใจ</a:t>
            </a:r>
          </a:p>
          <a:p>
            <a:pPr eaLnBrk="1" hangingPunct="1"/>
            <a:r>
              <a:rPr lang="th-TH" dirty="0" smtClean="0"/>
              <a:t>การตัดสินใจซื้อสินค้าขึ้นอยู่กับข้อมูลข่าวสาร</a:t>
            </a:r>
          </a:p>
          <a:p>
            <a:pPr eaLnBrk="1" hangingPunct="1"/>
            <a:r>
              <a:rPr lang="th-TH" dirty="0" smtClean="0"/>
              <a:t>ไม่ชอบความจำเจ ชอบติดตามข่าวสารและเรียนรู้สิ่งใหม่ๆ ฉะนั้นการปรับปรุงข้อมูลบนเว็บไซต์จึงเป็นกุญแจแห่งความสำเร็จข้อหนึ่ง</a:t>
            </a:r>
          </a:p>
        </p:txBody>
      </p:sp>
      <p:sp>
        <p:nvSpPr>
          <p:cNvPr id="3584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D84BAE-1C1A-4521-99F6-26BA9FB8F034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8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>
                <a:solidFill>
                  <a:schemeClr val="tx1"/>
                </a:solidFill>
              </a:rPr>
              <a:t>เตรียมพื้นฐานก่อนเข้าสู่การสร้างเว็บไซต์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เตรียมอุปกรณ์ ซอฟแวร์</a:t>
            </a:r>
          </a:p>
          <a:p>
            <a:pPr lvl="1" eaLnBrk="1" hangingPunct="1"/>
            <a:r>
              <a:rPr lang="th-TH" dirty="0" smtClean="0"/>
              <a:t>คอมพิวเตอร์ กล้องดิจิตอล ซอฟแวร์ อินเทอร์เน็ต</a:t>
            </a:r>
          </a:p>
          <a:p>
            <a:pPr eaLnBrk="1" hangingPunct="1"/>
            <a:r>
              <a:rPr lang="th-TH" dirty="0" smtClean="0"/>
              <a:t>เรียนรู้การใช้จดหมายอิเล็กทรอนิกส์ </a:t>
            </a:r>
          </a:p>
          <a:p>
            <a:pPr lvl="1" eaLnBrk="1" hangingPunct="1"/>
            <a:r>
              <a:rPr lang="th-TH" dirty="0" smtClean="0"/>
              <a:t>การรับส่งจดหมาย</a:t>
            </a:r>
          </a:p>
          <a:p>
            <a:pPr eaLnBrk="1" hangingPunct="1"/>
            <a:r>
              <a:rPr lang="th-TH" dirty="0" smtClean="0"/>
              <a:t>เรียนรู้ขั้นตอนการสั่งซื้อสินค้า</a:t>
            </a:r>
          </a:p>
        </p:txBody>
      </p:sp>
      <p:sp>
        <p:nvSpPr>
          <p:cNvPr id="3686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71FA78-5C68-4E4D-AE01-35461826A6AD}" type="slidenum">
              <a:rPr lang="en-CA" sz="1400">
                <a:latin typeface="Tahoma" pitchFamily="34" charset="0"/>
                <a:cs typeface="Angsana New" pitchFamily="18" charset="-34"/>
              </a:rPr>
              <a:pPr algn="r"/>
              <a:t>9</a:t>
            </a:fld>
            <a:endParaRPr lang="en-CA" sz="1400">
              <a:latin typeface="Tahoma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TH SarabunPSK"/>
        <a:ea typeface=""/>
        <a:cs typeface="TH SarabunPSK"/>
      </a:majorFont>
      <a:minorFont>
        <a:latin typeface="TH SarabunPSK"/>
        <a:ea typeface=""/>
        <a:cs typeface="TH SarabunPS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1438</TotalTime>
  <Words>1228</Words>
  <Application>Microsoft Office PowerPoint</Application>
  <PresentationFormat>On-screen Show (4:3)</PresentationFormat>
  <Paragraphs>204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Network</vt:lpstr>
      <vt:lpstr>บทที่7 การสร้างเว็บไซต์ E-Commerce.</vt:lpstr>
      <vt:lpstr>องค์ประกอบของร้านค้าบนเว็บไซต์</vt:lpstr>
      <vt:lpstr>เคล็ดลับความสำเร็จ</vt:lpstr>
      <vt:lpstr>การวิเคราะห์ระบบสำหรับเว็บไซต์อีคอมเมิร์ซ</vt:lpstr>
      <vt:lpstr>การวิเคราะห์ระบบสำหรับเว็บไซต์อีคอมเมิร์ซ</vt:lpstr>
      <vt:lpstr>วงจรการพัฒนาระบบ </vt:lpstr>
      <vt:lpstr>พฤติกรรมของผู้ใช้อินเทอร์เน็ต</vt:lpstr>
      <vt:lpstr>พฤติกรรมของผู้ใช้อินเทอร์เน็ต</vt:lpstr>
      <vt:lpstr>เตรียมพื้นฐานก่อนเข้าสู่การสร้างเว็บไซต์</vt:lpstr>
      <vt:lpstr>การเรียนรู้ขั้นตอนการสั่งซื้อสินค้า</vt:lpstr>
      <vt:lpstr>การเรียนรู้ขั้นตอนการสั่งซื้อสินค้า</vt:lpstr>
      <vt:lpstr>คำถามง่ายๆ ก่อนทำ e-Commerce</vt:lpstr>
      <vt:lpstr>การประยุกต์ใช้ในเชิงธุรกิจ</vt:lpstr>
      <vt:lpstr>เคล็ดลับการทำธุรกิจอิเล็คทรอนิกส์</vt:lpstr>
      <vt:lpstr>การสำรวจตลาดและการวิเคราะห์หาโอกาสทางการตลาด</vt:lpstr>
      <vt:lpstr>การสำรวจตลาดและการวิเคราะห์หาโอกาสทางการตลาด</vt:lpstr>
      <vt:lpstr>กำหนดตลาดเป้าหมาย</vt:lpstr>
      <vt:lpstr>ลักษณะของสินค้าต่อความสนใจของลูกค้า</vt:lpstr>
      <vt:lpstr>ปัจจัย 8 ประการในการออกแบบเว็บไซต์อีคอมเมิร์ซให้ประสบผลสำเร็จ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LiteOS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MoZarD</dc:creator>
  <cp:lastModifiedBy>suwitchan kaewsuwan</cp:lastModifiedBy>
  <cp:revision>297</cp:revision>
  <dcterms:created xsi:type="dcterms:W3CDTF">2008-03-30T05:33:26Z</dcterms:created>
  <dcterms:modified xsi:type="dcterms:W3CDTF">2015-03-29T03:21:19Z</dcterms:modified>
</cp:coreProperties>
</file>